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1" r:id="rId23"/>
    <p:sldId id="277" r:id="rId24"/>
    <p:sldId id="278" r:id="rId25"/>
    <p:sldId id="280" r:id="rId26"/>
    <p:sldId id="279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>
        <p:scale>
          <a:sx n="150" d="100"/>
          <a:sy n="150" d="100"/>
        </p:scale>
        <p:origin x="-1256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presProps" Target="presProps.xml"/><Relationship Id="rId31" Type="http://schemas.openxmlformats.org/officeDocument/2006/relationships/slide" Target="slides/slide30.xml"/><Relationship Id="rId34" Type="http://schemas.openxmlformats.org/officeDocument/2006/relationships/printerSettings" Target="printerSettings/printerSettings1.bin"/><Relationship Id="rId7" Type="http://schemas.openxmlformats.org/officeDocument/2006/relationships/slide" Target="slides/slide6.xml"/><Relationship Id="rId3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tableStyles" Target="tableStyles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2/12/09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2/12/09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2/12/09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2/12/09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1BDA-3A75-004C-AD0C-C9F6D96EBFF5}" type="datetimeFigureOut">
              <a:rPr lang="en-US" smtClean="0"/>
              <a:pPr/>
              <a:t>2/12/09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Cyclomatic_complexity" TargetMode="External"/><Relationship Id="rId3" Type="http://schemas.openxmlformats.org/officeDocument/2006/relationships/hyperlink" Target="http://www.squarebox.co.uk/download/javatips.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junit.org/junit/javadoc/4.5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Testing and Debugging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CS221 – 2/13/09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Less granular than unit testing</a:t>
            </a:r>
          </a:p>
          <a:p>
            <a:r>
              <a:rPr lang="en-US" dirty="0" smtClean="0"/>
              <a:t>Test the interaction of classes to make sure they work well together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Integration Test Drivers: You can write your own or use a framework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Test the entire system with user scenarios in mind</a:t>
            </a:r>
          </a:p>
          <a:p>
            <a:r>
              <a:rPr lang="en-US" dirty="0" smtClean="0"/>
              <a:t>For instance: test across multiple application tiers (client, app server, database server)</a:t>
            </a:r>
          </a:p>
          <a:p>
            <a:endParaRPr lang="en-US" dirty="0" smtClean="0"/>
          </a:p>
          <a:p>
            <a:r>
              <a:rPr lang="en-US" dirty="0" smtClean="0"/>
              <a:t>Usually requires some manual testing plus a UI automation test framework</a:t>
            </a:r>
          </a:p>
          <a:p>
            <a:r>
              <a:rPr lang="en-US" dirty="0" smtClean="0"/>
              <a:t>Programmatic interfaces can be more easily tested</a:t>
            </a:r>
          </a:p>
          <a:p>
            <a:pPr lvl="1"/>
            <a:r>
              <a:rPr lang="en-US" dirty="0" smtClean="0"/>
              <a:t>For instance: a web service vs. a web application.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Acceptance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final testing phase, used as an exit-criteria</a:t>
            </a:r>
          </a:p>
          <a:p>
            <a:r>
              <a:rPr lang="en-US" dirty="0" smtClean="0"/>
              <a:t>Used as a means to ‘sign-off’ on a build for a major milestone</a:t>
            </a:r>
          </a:p>
          <a:p>
            <a:pPr lvl="1"/>
            <a:r>
              <a:rPr lang="en-US" dirty="0" smtClean="0"/>
              <a:t>Alpha, Beta, Release</a:t>
            </a:r>
          </a:p>
          <a:p>
            <a:endParaRPr lang="en-US" dirty="0" smtClean="0"/>
          </a:p>
          <a:p>
            <a:r>
              <a:rPr lang="en-US" dirty="0" smtClean="0"/>
              <a:t>Defines the criteria by which the software is deemed acceptable to pass the milestone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 and White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Black Box Testing</a:t>
            </a:r>
          </a:p>
          <a:p>
            <a:pPr lvl="1"/>
            <a:r>
              <a:rPr lang="en-US" dirty="0" smtClean="0"/>
              <a:t>Test without access to source or program internals</a:t>
            </a:r>
          </a:p>
          <a:p>
            <a:pPr lvl="1"/>
            <a:r>
              <a:rPr lang="en-US" dirty="0" smtClean="0"/>
              <a:t>Test the interface from the user perspective</a:t>
            </a:r>
          </a:p>
          <a:p>
            <a:pPr lvl="1"/>
            <a:r>
              <a:rPr lang="en-US" dirty="0" smtClean="0"/>
              <a:t>Vary the inputs, see if the outputs match expectations</a:t>
            </a:r>
          </a:p>
          <a:p>
            <a:pPr lvl="1"/>
            <a:r>
              <a:rPr lang="en-US" dirty="0" smtClean="0"/>
              <a:t>Interface you are testing could be:</a:t>
            </a:r>
          </a:p>
          <a:p>
            <a:pPr lvl="2"/>
            <a:r>
              <a:rPr lang="en-US" dirty="0" smtClean="0"/>
              <a:t>Public methods on a class</a:t>
            </a:r>
          </a:p>
          <a:p>
            <a:pPr lvl="2"/>
            <a:r>
              <a:rPr lang="en-US" dirty="0" smtClean="0"/>
              <a:t>Public interface on a component</a:t>
            </a:r>
          </a:p>
          <a:p>
            <a:pPr lvl="2"/>
            <a:r>
              <a:rPr lang="en-US" dirty="0" smtClean="0"/>
              <a:t>Network interface</a:t>
            </a:r>
          </a:p>
          <a:p>
            <a:pPr lvl="2"/>
            <a:r>
              <a:rPr lang="en-US" dirty="0" smtClean="0"/>
              <a:t>User interface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Techniques</a:t>
            </a:r>
          </a:p>
          <a:p>
            <a:pPr lvl="2"/>
            <a:r>
              <a:rPr lang="en-US" dirty="0" smtClean="0"/>
              <a:t>Automated drivers</a:t>
            </a:r>
          </a:p>
          <a:p>
            <a:pPr lvl="2"/>
            <a:r>
              <a:rPr lang="en-US" dirty="0" smtClean="0"/>
              <a:t>UI automation tools</a:t>
            </a:r>
          </a:p>
          <a:p>
            <a:pPr lvl="2"/>
            <a:r>
              <a:rPr lang="en-US" dirty="0" smtClean="0"/>
              <a:t>Dynamic analysis scanning tools</a:t>
            </a:r>
          </a:p>
          <a:p>
            <a:pPr lvl="2"/>
            <a:r>
              <a:rPr lang="en-US" dirty="0" smtClean="0"/>
              <a:t>Manual testing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 and White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White Box Testing</a:t>
            </a:r>
          </a:p>
          <a:p>
            <a:pPr lvl="1"/>
            <a:r>
              <a:rPr lang="en-US" dirty="0" smtClean="0"/>
              <a:t>Test with knowledge of program internals</a:t>
            </a:r>
          </a:p>
          <a:p>
            <a:pPr lvl="1"/>
            <a:r>
              <a:rPr lang="en-US" dirty="0" smtClean="0"/>
              <a:t>Use internal knowledge to maximize code coverage</a:t>
            </a:r>
          </a:p>
          <a:p>
            <a:pPr lvl="1"/>
            <a:r>
              <a:rPr lang="en-US" dirty="0" smtClean="0"/>
              <a:t>Hit success paths as well as failure paths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Techniques</a:t>
            </a:r>
          </a:p>
          <a:p>
            <a:pPr lvl="1"/>
            <a:r>
              <a:rPr lang="en-US" dirty="0" smtClean="0"/>
              <a:t>Manual code review</a:t>
            </a:r>
          </a:p>
          <a:p>
            <a:pPr lvl="1"/>
            <a:r>
              <a:rPr lang="en-US" dirty="0" smtClean="0"/>
              <a:t>Use the debugger</a:t>
            </a:r>
          </a:p>
          <a:p>
            <a:pPr lvl="1"/>
            <a:r>
              <a:rPr lang="en-US" dirty="0" smtClean="0"/>
              <a:t>Instrument the code to force paths</a:t>
            </a:r>
          </a:p>
          <a:p>
            <a:pPr lvl="1"/>
            <a:r>
              <a:rPr lang="en-US" dirty="0" smtClean="0"/>
              <a:t>Static analysis tools</a:t>
            </a:r>
          </a:p>
          <a:p>
            <a:pPr lvl="1"/>
            <a:r>
              <a:rPr lang="en-US" dirty="0" smtClean="0"/>
              <a:t>Automated drivers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make testing easier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Comments</a:t>
            </a:r>
          </a:p>
          <a:p>
            <a:pPr lvl="1"/>
            <a:r>
              <a:rPr lang="en-US" dirty="0" smtClean="0"/>
              <a:t>On interfaces</a:t>
            </a:r>
          </a:p>
          <a:p>
            <a:pPr lvl="1"/>
            <a:r>
              <a:rPr lang="en-US" dirty="0" smtClean="0"/>
              <a:t>On methods</a:t>
            </a:r>
          </a:p>
          <a:p>
            <a:pPr lvl="1"/>
            <a:r>
              <a:rPr lang="en-US" dirty="0" smtClean="0"/>
              <a:t>Each parameter</a:t>
            </a:r>
          </a:p>
          <a:p>
            <a:pPr lvl="1"/>
            <a:r>
              <a:rPr lang="en-US" dirty="0" smtClean="0"/>
              <a:t>Return values</a:t>
            </a:r>
          </a:p>
          <a:p>
            <a:pPr lvl="1"/>
            <a:r>
              <a:rPr lang="en-US" dirty="0" smtClean="0"/>
              <a:t>Describe complex code blocks</a:t>
            </a:r>
          </a:p>
          <a:p>
            <a:endParaRPr lang="en-US" dirty="0" smtClean="0"/>
          </a:p>
          <a:p>
            <a:r>
              <a:rPr lang="en-US" dirty="0" smtClean="0"/>
              <a:t>Defined pre and post conditions</a:t>
            </a:r>
          </a:p>
          <a:p>
            <a:pPr lvl="1"/>
            <a:r>
              <a:rPr lang="en-US" dirty="0" smtClean="0"/>
              <a:t>What you expect from your caller</a:t>
            </a:r>
          </a:p>
          <a:p>
            <a:pPr lvl="1"/>
            <a:r>
              <a:rPr lang="en-US" dirty="0" smtClean="0"/>
              <a:t>What they should expect from you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Simplify</a:t>
            </a:r>
          </a:p>
          <a:p>
            <a:pPr lvl="1"/>
            <a:r>
              <a:rPr lang="en-US" dirty="0" smtClean="0"/>
              <a:t>Think of the cost of testing when you develop your code</a:t>
            </a:r>
          </a:p>
          <a:p>
            <a:pPr lvl="1"/>
            <a:r>
              <a:rPr lang="en-US" dirty="0" smtClean="0"/>
              <a:t>Simple code is much easier to test than complex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 Example</a:t>
            </a:r>
            <a:endParaRPr lang="en-US" dirty="0"/>
          </a:p>
        </p:txBody>
      </p:sp>
      <p:pic>
        <p:nvPicPr>
          <p:cNvPr id="6" name="Content Placeholder 5" descr="Picture 1.png"/>
          <p:cNvPicPr>
            <a:picLocks noGrp="1" noChangeAspect="1"/>
          </p:cNvPicPr>
          <p:nvPr>
            <p:ph idx="1"/>
          </p:nvPr>
        </p:nvPicPr>
        <p:blipFill>
          <a:blip r:embed="rId2"/>
          <a:srcRect l="-1409" r="-1409"/>
          <a:stretch>
            <a:fillRect/>
          </a:stretch>
        </p:blipFill>
        <p:spPr/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Previous example is </a:t>
            </a:r>
            <a:r>
              <a:rPr lang="en-US" sz="2400" dirty="0" smtClean="0"/>
              <a:t>p</a:t>
            </a:r>
            <a:r>
              <a:rPr lang="en-US" sz="2400" dirty="0" smtClean="0"/>
              <a:t>robably over-commented</a:t>
            </a:r>
          </a:p>
          <a:p>
            <a:r>
              <a:rPr lang="en-US" sz="2400" dirty="0" smtClean="0"/>
              <a:t>In general</a:t>
            </a:r>
          </a:p>
          <a:p>
            <a:pPr lvl="1"/>
            <a:r>
              <a:rPr lang="en-US" sz="2000" dirty="0" smtClean="0"/>
              <a:t>Use comprehensive commenting on methods and classes</a:t>
            </a:r>
          </a:p>
          <a:p>
            <a:pPr lvl="1"/>
            <a:r>
              <a:rPr lang="en-US" sz="2000" dirty="0" smtClean="0"/>
              <a:t>Line-level comments are not too useful unless the code is very tricky</a:t>
            </a:r>
          </a:p>
          <a:p>
            <a:r>
              <a:rPr lang="en-US" sz="2400" dirty="0" smtClean="0"/>
              <a:t>/** comments have a valuable side-effect */ </a:t>
            </a:r>
          </a:p>
          <a:p>
            <a:endParaRPr lang="en-US" dirty="0"/>
          </a:p>
        </p:txBody>
      </p:sp>
      <p:pic>
        <p:nvPicPr>
          <p:cNvPr id="5" name="Picture 4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3810000"/>
            <a:ext cx="4605338" cy="2540931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 and Post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You can put the post condition in the description and/or the @return comment</a:t>
            </a:r>
          </a:p>
          <a:p>
            <a:r>
              <a:rPr lang="en-US" dirty="0" smtClean="0"/>
              <a:t>You can put the pre conditions in the @</a:t>
            </a:r>
            <a:r>
              <a:rPr lang="en-US" dirty="0" err="1" smtClean="0"/>
              <a:t>param</a:t>
            </a:r>
            <a:r>
              <a:rPr lang="en-US" dirty="0" smtClean="0"/>
              <a:t> comments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/**</a:t>
            </a:r>
          </a:p>
          <a:p>
            <a:pPr>
              <a:buNone/>
            </a:pPr>
            <a:r>
              <a:rPr lang="en-US" dirty="0" smtClean="0"/>
              <a:t> * </a:t>
            </a:r>
            <a:r>
              <a:rPr lang="en-US" b="1" dirty="0" smtClean="0"/>
              <a:t>Given a flight number, delete the appropriate node from the flight list</a:t>
            </a:r>
          </a:p>
          <a:p>
            <a:pPr>
              <a:buNone/>
            </a:pPr>
            <a:r>
              <a:rPr lang="en-US" dirty="0" smtClean="0"/>
              <a:t> * </a:t>
            </a:r>
            <a:r>
              <a:rPr lang="en-US" i="1" dirty="0" smtClean="0"/>
              <a:t>@</a:t>
            </a:r>
            <a:r>
              <a:rPr lang="en-US" i="1" dirty="0" err="1" smtClean="0"/>
              <a:t>param</a:t>
            </a:r>
            <a:r>
              <a:rPr lang="en-US" i="1" dirty="0" smtClean="0"/>
              <a:t> </a:t>
            </a:r>
            <a:r>
              <a:rPr lang="en-US" i="1" dirty="0" err="1" smtClean="0"/>
              <a:t>flightNumber</a:t>
            </a:r>
            <a:r>
              <a:rPr lang="en-US" i="1" dirty="0" smtClean="0"/>
              <a:t> </a:t>
            </a:r>
            <a:r>
              <a:rPr lang="en-US" b="1" dirty="0" smtClean="0"/>
              <a:t>A flight number that exists in the flight list</a:t>
            </a:r>
          </a:p>
          <a:p>
            <a:pPr>
              <a:buNone/>
            </a:pPr>
            <a:r>
              <a:rPr lang="en-US" dirty="0" smtClean="0"/>
              <a:t> * </a:t>
            </a:r>
            <a:r>
              <a:rPr lang="en-US" i="1" dirty="0" smtClean="0"/>
              <a:t>@throws </a:t>
            </a:r>
            <a:r>
              <a:rPr lang="en-US" dirty="0" err="1" smtClean="0"/>
              <a:t>NoSuchFlightException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*/</a:t>
            </a:r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 and Post Conditions</a:t>
            </a:r>
            <a:endParaRPr lang="en-US" dirty="0"/>
          </a:p>
        </p:txBody>
      </p:sp>
      <p:pic>
        <p:nvPicPr>
          <p:cNvPr id="9" name="Content Placeholder 8" descr="Picture 1.png"/>
          <p:cNvPicPr>
            <a:picLocks noGrp="1" noChangeAspect="1"/>
          </p:cNvPicPr>
          <p:nvPr>
            <p:ph idx="1"/>
          </p:nvPr>
        </p:nvPicPr>
        <p:blipFill>
          <a:blip r:embed="rId2"/>
          <a:srcRect t="-41705" b="-41705"/>
          <a:stretch>
            <a:fillRect/>
          </a:stretch>
        </p:blipFill>
        <p:spPr/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Airline Program</a:t>
            </a:r>
            <a:endParaRPr lang="en-US" dirty="0"/>
          </a:p>
        </p:txBody>
      </p:sp>
      <p:pic>
        <p:nvPicPr>
          <p:cNvPr id="6" name="Content Placeholder 5" descr="Picture 2.png"/>
          <p:cNvPicPr>
            <a:picLocks noGrp="1" noChangeAspect="1"/>
          </p:cNvPicPr>
          <p:nvPr>
            <p:ph idx="1"/>
          </p:nvPr>
        </p:nvPicPr>
        <p:blipFill>
          <a:blip r:embed="rId2"/>
          <a:srcRect l="-49099" r="-49099"/>
          <a:stretch>
            <a:fillRect/>
          </a:stretch>
        </p:blipFill>
        <p:spPr>
          <a:xfrm>
            <a:off x="-762000" y="1417638"/>
            <a:ext cx="9989816" cy="549401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Simplify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Statement coverage requires you hit every statement in your source code</a:t>
            </a:r>
          </a:p>
          <a:p>
            <a:r>
              <a:rPr lang="en-US" dirty="0" smtClean="0"/>
              <a:t>Branch coverage requires you hit each choice on each branch</a:t>
            </a:r>
          </a:p>
          <a:p>
            <a:r>
              <a:rPr lang="en-US" dirty="0" smtClean="0"/>
              <a:t>Path coverage requires you hit every possible combination of statements in your code</a:t>
            </a:r>
          </a:p>
          <a:p>
            <a:r>
              <a:rPr lang="en-US" dirty="0" smtClean="0"/>
              <a:t>Every class, method, parameter and conditional statement adds complexity</a:t>
            </a:r>
          </a:p>
          <a:p>
            <a:r>
              <a:rPr lang="en-US" dirty="0" smtClean="0"/>
              <a:t>For instance path coverage is 2^N (exponential) where N is the number of conditional statements</a:t>
            </a:r>
          </a:p>
          <a:p>
            <a:pPr lvl="1"/>
            <a:r>
              <a:rPr lang="en-US" dirty="0" smtClean="0"/>
              <a:t>5 if statements = 32 paths</a:t>
            </a:r>
          </a:p>
          <a:p>
            <a:pPr lvl="1"/>
            <a:r>
              <a:rPr lang="en-US" dirty="0" smtClean="0"/>
              <a:t>10 if statements = 1024 paths</a:t>
            </a:r>
          </a:p>
          <a:p>
            <a:pPr lvl="1"/>
            <a:r>
              <a:rPr lang="en-US" dirty="0" smtClean="0"/>
              <a:t>100 if statements = 1.27E30 paths</a:t>
            </a:r>
          </a:p>
          <a:p>
            <a:endParaRPr lang="en-US" dirty="0" smtClean="0"/>
          </a:p>
          <a:p>
            <a:r>
              <a:rPr lang="en-US" dirty="0" err="1" smtClean="0"/>
              <a:t>Cyclomatic</a:t>
            </a:r>
            <a:r>
              <a:rPr lang="en-US" dirty="0" smtClean="0"/>
              <a:t> </a:t>
            </a:r>
            <a:r>
              <a:rPr lang="en-US" dirty="0" smtClean="0"/>
              <a:t>complexity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http://en.wikipedia.org/wiki/</a:t>
            </a:r>
            <a:r>
              <a:rPr lang="en-US" dirty="0" smtClean="0">
                <a:hlinkClick r:id="rId2"/>
              </a:rPr>
              <a:t>Cyclomatic_complexity</a:t>
            </a:r>
            <a:r>
              <a:rPr lang="en-US" dirty="0" smtClean="0"/>
              <a:t> </a:t>
            </a:r>
          </a:p>
          <a:p>
            <a:r>
              <a:rPr lang="en-US" dirty="0" smtClean="0"/>
              <a:t>Some </a:t>
            </a:r>
            <a:r>
              <a:rPr lang="en-US" dirty="0" smtClean="0"/>
              <a:t>great </a:t>
            </a:r>
            <a:r>
              <a:rPr lang="en-US" dirty="0" smtClean="0"/>
              <a:t>tips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http://www.squarebox.co.uk/download/javatips.</a:t>
            </a:r>
            <a:r>
              <a:rPr lang="en-US" dirty="0" smtClean="0">
                <a:hlinkClick r:id="rId3"/>
              </a:rPr>
              <a:t>html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Driven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Develop your test cases first, then implement your code</a:t>
            </a:r>
          </a:p>
          <a:p>
            <a:r>
              <a:rPr lang="en-US" dirty="0" smtClean="0"/>
              <a:t>Tests become a part of the specification</a:t>
            </a:r>
          </a:p>
          <a:p>
            <a:r>
              <a:rPr lang="en-US" dirty="0" smtClean="0"/>
              <a:t>The code is implemented from the ground-up to pass the tests</a:t>
            </a:r>
          </a:p>
          <a:p>
            <a:r>
              <a:rPr lang="en-US" dirty="0" smtClean="0"/>
              <a:t>Any changes to the code requires a re-run of the tests</a:t>
            </a:r>
          </a:p>
          <a:p>
            <a:endParaRPr lang="en-US" dirty="0" smtClean="0"/>
          </a:p>
          <a:p>
            <a:r>
              <a:rPr lang="en-US" dirty="0" smtClean="0"/>
              <a:t>Airline Program example</a:t>
            </a:r>
          </a:p>
          <a:p>
            <a:pPr lvl="1"/>
            <a:r>
              <a:rPr lang="en-US" dirty="0" smtClean="0"/>
              <a:t>Design your class/method structure (</a:t>
            </a:r>
            <a:r>
              <a:rPr lang="en-US" dirty="0" err="1" smtClean="0"/>
              <a:t>FlightNode</a:t>
            </a:r>
            <a:r>
              <a:rPr lang="en-US" dirty="0" smtClean="0"/>
              <a:t>, </a:t>
            </a:r>
            <a:r>
              <a:rPr lang="en-US" dirty="0" err="1" smtClean="0"/>
              <a:t>FlightList</a:t>
            </a:r>
            <a:r>
              <a:rPr lang="en-US" dirty="0" smtClean="0"/>
              <a:t>, etc)</a:t>
            </a:r>
          </a:p>
          <a:p>
            <a:pPr lvl="1"/>
            <a:r>
              <a:rPr lang="en-US" dirty="0" smtClean="0"/>
              <a:t>Stub out your public methods</a:t>
            </a:r>
          </a:p>
          <a:p>
            <a:pPr lvl="1"/>
            <a:r>
              <a:rPr lang="en-US" dirty="0" smtClean="0"/>
              <a:t>Create </a:t>
            </a:r>
            <a:r>
              <a:rPr lang="en-US" dirty="0" err="1" smtClean="0"/>
              <a:t>JUnit</a:t>
            </a:r>
            <a:r>
              <a:rPr lang="en-US" dirty="0" smtClean="0"/>
              <a:t> tests (Add a flight, </a:t>
            </a:r>
            <a:r>
              <a:rPr lang="en-US" dirty="0" err="1" smtClean="0"/>
              <a:t>enqueu</a:t>
            </a:r>
            <a:r>
              <a:rPr lang="en-US" dirty="0" smtClean="0"/>
              <a:t> a </a:t>
            </a:r>
            <a:r>
              <a:rPr lang="en-US" dirty="0" err="1" smtClean="0"/>
              <a:t>passeger</a:t>
            </a:r>
            <a:r>
              <a:rPr lang="en-US" dirty="0" smtClean="0"/>
              <a:t>, </a:t>
            </a:r>
            <a:r>
              <a:rPr lang="en-US" dirty="0" err="1" smtClean="0"/>
              <a:t>dequeue</a:t>
            </a:r>
            <a:r>
              <a:rPr lang="en-US" dirty="0" smtClean="0"/>
              <a:t> a passenger, delete a flight, etc)</a:t>
            </a:r>
          </a:p>
          <a:p>
            <a:pPr lvl="1"/>
            <a:r>
              <a:rPr lang="en-US" dirty="0" smtClean="0"/>
              <a:t>As each class is implemented, the tests should start to pass</a:t>
            </a:r>
          </a:p>
          <a:p>
            <a:pPr lvl="1"/>
            <a:r>
              <a:rPr lang="en-US" dirty="0" smtClean="0"/>
              <a:t>You know you are done when all the tests pass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Developer: Write the code and test to make sure it works</a:t>
            </a:r>
          </a:p>
          <a:p>
            <a:r>
              <a:rPr lang="en-US" dirty="0" smtClean="0"/>
              <a:t>Tester: Assess risk to the business if this code was released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days of throwing your code over a wall to a test team are over</a:t>
            </a:r>
          </a:p>
          <a:p>
            <a:r>
              <a:rPr lang="en-US" dirty="0" smtClean="0"/>
              <a:t>A developer who cannot test his own code won’t last</a:t>
            </a:r>
          </a:p>
          <a:p>
            <a:r>
              <a:rPr lang="en-US" dirty="0" smtClean="0"/>
              <a:t>Modern software development organizations expect high quality code on the first try</a:t>
            </a:r>
          </a:p>
          <a:p>
            <a:endParaRPr lang="en-US" dirty="0" smtClean="0"/>
          </a:p>
          <a:p>
            <a:r>
              <a:rPr lang="en-US" dirty="0" smtClean="0"/>
              <a:t>If you are working with a tester, expect them to find nasty, complex problems before your users do</a:t>
            </a:r>
          </a:p>
          <a:p>
            <a:r>
              <a:rPr lang="en-US" dirty="0" smtClean="0"/>
              <a:t>Do not expect a tester to clean up your mess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you put in your tests?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on hitting each branch</a:t>
            </a:r>
          </a:p>
          <a:p>
            <a:pPr lvl="1"/>
            <a:r>
              <a:rPr lang="en-US" dirty="0" smtClean="0"/>
              <a:t>Equivalency</a:t>
            </a:r>
            <a:r>
              <a:rPr lang="en-US" dirty="0" smtClean="0"/>
              <a:t> classes</a:t>
            </a:r>
          </a:p>
          <a:p>
            <a:pPr lvl="1"/>
            <a:r>
              <a:rPr lang="en-US" dirty="0" smtClean="0"/>
              <a:t>Boundary conditions</a:t>
            </a:r>
            <a:endParaRPr lang="en-US" dirty="0" smtClean="0"/>
          </a:p>
          <a:p>
            <a:r>
              <a:rPr lang="en-US" dirty="0" smtClean="0"/>
              <a:t>Make sure you understand what results to expect (pass/fail)</a:t>
            </a:r>
          </a:p>
          <a:p>
            <a:endParaRPr lang="en-US" dirty="0" smtClean="0"/>
          </a:p>
          <a:p>
            <a:r>
              <a:rPr lang="en-US" dirty="0" smtClean="0"/>
              <a:t>Path coverage is much harder – leave it to integration and systems testing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Equivalency Classes and Boundaries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Equivalency class = A set of inputs that will result in the same branch execution</a:t>
            </a:r>
          </a:p>
          <a:p>
            <a:endParaRPr lang="en-US" dirty="0" smtClean="0"/>
          </a:p>
          <a:p>
            <a:r>
              <a:rPr lang="en-US" dirty="0" smtClean="0"/>
              <a:t>Boundary condition = A set of inputs that will test the edges of a branch condition</a:t>
            </a:r>
          </a:p>
          <a:p>
            <a:endParaRPr lang="en-US" dirty="0" smtClean="0"/>
          </a:p>
          <a:p>
            <a:r>
              <a:rPr lang="en-US" dirty="0" smtClean="0"/>
              <a:t>Together = Pick test inputs that execute each branch using the most extreme edge value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8" name="Content Placeholder 7" descr="Picture 3.png"/>
          <p:cNvPicPr>
            <a:picLocks noGrp="1" noChangeAspect="1"/>
          </p:cNvPicPr>
          <p:nvPr>
            <p:ph idx="1"/>
          </p:nvPr>
        </p:nvPicPr>
        <p:blipFill>
          <a:blip r:embed="rId2"/>
          <a:srcRect l="-8139" r="-8139"/>
          <a:stretch>
            <a:fillRect/>
          </a:stretch>
        </p:blipFill>
        <p:spPr>
          <a:xfrm>
            <a:off x="1905000" y="2286000"/>
            <a:ext cx="5943600" cy="326875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" name="Content Placeholder 3" descr="Picture 1.png"/>
          <p:cNvPicPr>
            <a:picLocks noGrp="1" noChangeAspect="1"/>
          </p:cNvPicPr>
          <p:nvPr>
            <p:ph idx="1"/>
          </p:nvPr>
        </p:nvPicPr>
        <p:blipFill>
          <a:blip r:embed="rId2"/>
          <a:srcRect l="-1409" r="-1409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it all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JUnit</a:t>
            </a:r>
            <a:r>
              <a:rPr lang="en-US" dirty="0" smtClean="0"/>
              <a:t> API </a:t>
            </a:r>
            <a:r>
              <a:rPr lang="en-US" dirty="0" smtClean="0"/>
              <a:t>Docs - </a:t>
            </a:r>
            <a:r>
              <a:rPr lang="en-US" dirty="0" smtClean="0">
                <a:hlinkClick r:id="rId2"/>
              </a:rPr>
              <a:t>http://junit.org/junit/javadoc/4.5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</a:p>
          <a:p>
            <a:r>
              <a:rPr lang="en-US" dirty="0" smtClean="0"/>
              <a:t>Create a </a:t>
            </a:r>
            <a:r>
              <a:rPr lang="en-US" dirty="0" err="1" smtClean="0"/>
              <a:t>JUnit</a:t>
            </a:r>
            <a:r>
              <a:rPr lang="en-US" dirty="0" smtClean="0"/>
              <a:t> file for each class</a:t>
            </a:r>
          </a:p>
          <a:p>
            <a:r>
              <a:rPr lang="en-US" dirty="0" smtClean="0"/>
              <a:t>Use setup() if you need to set up the state of your object</a:t>
            </a:r>
          </a:p>
          <a:p>
            <a:r>
              <a:rPr lang="en-US" dirty="0" smtClean="0"/>
              <a:t>Call each of the class methods you want to test</a:t>
            </a:r>
          </a:p>
          <a:p>
            <a:r>
              <a:rPr lang="en-US" dirty="0" smtClean="0"/>
              <a:t>Any exception or failed assertion will fail the test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tearDown</a:t>
            </a:r>
            <a:r>
              <a:rPr lang="en-US" dirty="0" smtClean="0"/>
              <a:t>() if you need to clean up after testing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" name="Content Placeholder 3" descr="Picture 4.png"/>
          <p:cNvPicPr>
            <a:picLocks noGrp="1" noChangeAspect="1"/>
          </p:cNvPicPr>
          <p:nvPr>
            <p:ph idx="1"/>
          </p:nvPr>
        </p:nvPicPr>
        <p:blipFill>
          <a:blip r:embed="rId2"/>
          <a:srcRect l="-43299" r="-43299"/>
          <a:stretch>
            <a:fillRect/>
          </a:stretch>
        </p:blipFill>
        <p:spPr/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Breakpoints</a:t>
            </a:r>
          </a:p>
          <a:p>
            <a:pPr lvl="1"/>
            <a:r>
              <a:rPr lang="en-US" b="1" dirty="0" smtClean="0"/>
              <a:t>Line</a:t>
            </a:r>
            <a:r>
              <a:rPr lang="en-US" dirty="0" smtClean="0"/>
              <a:t>: Stops execution on the specified line</a:t>
            </a:r>
          </a:p>
          <a:p>
            <a:pPr lvl="1"/>
            <a:r>
              <a:rPr lang="en-US" b="1" dirty="0" smtClean="0"/>
              <a:t>Method</a:t>
            </a:r>
            <a:r>
              <a:rPr lang="en-US" dirty="0" smtClean="0"/>
              <a:t>: Stops execution on the method</a:t>
            </a:r>
          </a:p>
          <a:p>
            <a:pPr lvl="1"/>
            <a:r>
              <a:rPr lang="en-US" b="1" dirty="0" err="1" smtClean="0"/>
              <a:t>Watchpoint</a:t>
            </a:r>
            <a:r>
              <a:rPr lang="en-US" dirty="0" smtClean="0"/>
              <a:t>: Stops execution whenever the field is accessed or modified</a:t>
            </a:r>
          </a:p>
          <a:p>
            <a:pPr lvl="1"/>
            <a:r>
              <a:rPr lang="en-US" b="1" dirty="0" smtClean="0"/>
              <a:t>Exception breakpoint</a:t>
            </a:r>
            <a:r>
              <a:rPr lang="en-US" dirty="0" smtClean="0"/>
              <a:t>: Stops execution when an exception is thrown</a:t>
            </a:r>
          </a:p>
          <a:p>
            <a:pPr lvl="1"/>
            <a:r>
              <a:rPr lang="en-US" b="1" dirty="0" smtClean="0"/>
              <a:t>Class load breakpoint</a:t>
            </a:r>
            <a:r>
              <a:rPr lang="en-US" dirty="0" smtClean="0"/>
              <a:t>: Stops execution when a class is loaded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test?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discover logical errors</a:t>
            </a:r>
          </a:p>
          <a:p>
            <a:r>
              <a:rPr lang="en-US" dirty="0" smtClean="0"/>
              <a:t>To reduce defects</a:t>
            </a:r>
          </a:p>
          <a:p>
            <a:r>
              <a:rPr lang="en-US" dirty="0" smtClean="0"/>
              <a:t>To gain confidence in your system</a:t>
            </a:r>
          </a:p>
          <a:p>
            <a:r>
              <a:rPr lang="en-US" dirty="0" smtClean="0"/>
              <a:t>To prove it performs according to specification</a:t>
            </a:r>
          </a:p>
          <a:p>
            <a:endParaRPr lang="en-US" dirty="0" smtClean="0"/>
          </a:p>
          <a:p>
            <a:r>
              <a:rPr lang="en-US" dirty="0" smtClean="0"/>
              <a:t>To reduce risk</a:t>
            </a:r>
          </a:p>
          <a:p>
            <a:endParaRPr lang="en-US" dirty="0" smtClean="0"/>
          </a:p>
          <a:p>
            <a:r>
              <a:rPr lang="en-US" dirty="0" smtClean="0"/>
              <a:t>Testing is a form of Risk Assessment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in</a:t>
            </a:r>
            <a:r>
              <a:rPr lang="en-US" dirty="0" smtClean="0"/>
              <a:t>: Steps into the method being called</a:t>
            </a:r>
          </a:p>
          <a:p>
            <a:r>
              <a:rPr lang="en-US" b="1" dirty="0" smtClean="0"/>
              <a:t>Step over</a:t>
            </a:r>
            <a:r>
              <a:rPr lang="en-US" dirty="0" smtClean="0"/>
              <a:t>: Steps over the method being called</a:t>
            </a:r>
          </a:p>
          <a:p>
            <a:r>
              <a:rPr lang="en-US" b="1" dirty="0" smtClean="0"/>
              <a:t>Step return</a:t>
            </a:r>
            <a:r>
              <a:rPr lang="en-US" dirty="0" smtClean="0"/>
              <a:t>: Steps out to the calling method</a:t>
            </a:r>
          </a:p>
          <a:p>
            <a:r>
              <a:rPr lang="en-US" b="1" dirty="0" smtClean="0"/>
              <a:t>Run to line</a:t>
            </a:r>
            <a:r>
              <a:rPr lang="en-US" dirty="0" smtClean="0"/>
              <a:t>: Executes until the specified line of code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Use inspect or variables window to see object values</a:t>
            </a:r>
          </a:p>
          <a:p>
            <a:r>
              <a:rPr lang="en-US" dirty="0" smtClean="0"/>
              <a:t>Use breakpoints and step through code that is complex – make sure it works as you expect it</a:t>
            </a:r>
          </a:p>
          <a:p>
            <a:r>
              <a:rPr lang="en-US" dirty="0" smtClean="0"/>
              <a:t>You can make changes to the code while debugging but it won’t affect execution till you restart</a:t>
            </a:r>
          </a:p>
          <a:p>
            <a:r>
              <a:rPr lang="en-US" dirty="0" smtClean="0"/>
              <a:t>Breakpoints on each branch will quickly tell if you have good branch coverage</a:t>
            </a:r>
          </a:p>
          <a:p>
            <a:r>
              <a:rPr lang="en-US" dirty="0" smtClean="0"/>
              <a:t>Use assertions to check boundary conditions/assumptions in your code</a:t>
            </a:r>
          </a:p>
          <a:p>
            <a:pPr lvl="1"/>
            <a:r>
              <a:rPr lang="en-US" dirty="0" smtClean="0"/>
              <a:t>Assertions check logical assumptions</a:t>
            </a:r>
          </a:p>
          <a:p>
            <a:pPr lvl="1"/>
            <a:r>
              <a:rPr lang="en-US" dirty="0" smtClean="0"/>
              <a:t>Assertions only work if –ea is on compile command line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Purpose of testing is to understand and reduce risk</a:t>
            </a:r>
          </a:p>
          <a:p>
            <a:r>
              <a:rPr lang="en-US" dirty="0" smtClean="0"/>
              <a:t>Unit/Integration/System/Acceptance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JUnit</a:t>
            </a:r>
            <a:r>
              <a:rPr lang="en-US" dirty="0" smtClean="0"/>
              <a:t> tests to automate granular testing on methods and </a:t>
            </a:r>
            <a:r>
              <a:rPr lang="en-US" dirty="0" smtClean="0"/>
              <a:t>classes</a:t>
            </a:r>
          </a:p>
          <a:p>
            <a:r>
              <a:rPr lang="en-US" dirty="0" smtClean="0"/>
              <a:t>Black Box vs. White Box</a:t>
            </a:r>
          </a:p>
          <a:p>
            <a:r>
              <a:rPr lang="en-US" dirty="0" smtClean="0"/>
              <a:t>Write code with testing cost in mind</a:t>
            </a:r>
          </a:p>
          <a:p>
            <a:r>
              <a:rPr lang="en-US" dirty="0" smtClean="0"/>
              <a:t>Test Driven Development</a:t>
            </a:r>
          </a:p>
          <a:p>
            <a:pPr lvl="1"/>
            <a:r>
              <a:rPr lang="en-US" dirty="0" smtClean="0"/>
              <a:t>Build your tests first, then implement your solution</a:t>
            </a:r>
          </a:p>
          <a:p>
            <a:r>
              <a:rPr lang="en-US" dirty="0" smtClean="0"/>
              <a:t>Use equivalency classes and boundary conditions to drive your testing</a:t>
            </a:r>
          </a:p>
          <a:p>
            <a:r>
              <a:rPr lang="en-US" dirty="0" smtClean="0"/>
              <a:t>The debugger is your friend</a:t>
            </a:r>
          </a:p>
          <a:p>
            <a:pPr lvl="1"/>
            <a:r>
              <a:rPr lang="en-US" dirty="0" smtClean="0"/>
              <a:t>The more time you spend stepping through code, the better your understanding will be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software is hard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Even experienced developers struggle</a:t>
            </a:r>
          </a:p>
          <a:p>
            <a:r>
              <a:rPr lang="en-US" dirty="0" smtClean="0"/>
              <a:t>Every line of code can have multiple bugs</a:t>
            </a:r>
          </a:p>
          <a:p>
            <a:r>
              <a:rPr lang="en-US" dirty="0" smtClean="0"/>
              <a:t>Every problem has multiple solutions</a:t>
            </a:r>
          </a:p>
          <a:p>
            <a:pPr lvl="1"/>
            <a:r>
              <a:rPr lang="en-US" dirty="0" smtClean="0"/>
              <a:t>Some elegant</a:t>
            </a:r>
          </a:p>
          <a:p>
            <a:pPr lvl="1"/>
            <a:r>
              <a:rPr lang="en-US" dirty="0" smtClean="0"/>
              <a:t>Some not so elegant</a:t>
            </a:r>
          </a:p>
          <a:p>
            <a:r>
              <a:rPr lang="en-US" dirty="0" smtClean="0"/>
              <a:t>Writing simple, working code will always be a challenge</a:t>
            </a:r>
          </a:p>
          <a:p>
            <a:endParaRPr lang="en-US" dirty="0" smtClean="0"/>
          </a:p>
          <a:p>
            <a:r>
              <a:rPr lang="en-US" dirty="0" smtClean="0"/>
              <a:t>Writing code is like writing a book but…</a:t>
            </a:r>
          </a:p>
          <a:p>
            <a:pPr lvl="1"/>
            <a:r>
              <a:rPr lang="en-US" dirty="0" smtClean="0"/>
              <a:t>Getting a sentence wrong can cost your business $100M</a:t>
            </a:r>
          </a:p>
          <a:p>
            <a:endParaRPr lang="en-US" dirty="0" smtClean="0"/>
          </a:p>
          <a:p>
            <a:r>
              <a:rPr lang="en-US" dirty="0" smtClean="0"/>
              <a:t>If it was easy, everyone would be doing it!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convinced?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Consider the complexity of a Boeing 747</a:t>
            </a:r>
          </a:p>
          <a:p>
            <a:endParaRPr lang="en-US" dirty="0" smtClean="0"/>
          </a:p>
          <a:p>
            <a:r>
              <a:rPr lang="en-US" dirty="0" smtClean="0"/>
              <a:t>Software can’t be subjected to physical analysis and testing</a:t>
            </a:r>
          </a:p>
          <a:p>
            <a:r>
              <a:rPr lang="en-US" dirty="0" smtClean="0"/>
              <a:t>Software interactions can’t be ‘seen’ in the real world</a:t>
            </a:r>
          </a:p>
          <a:p>
            <a:r>
              <a:rPr lang="en-US" dirty="0" smtClean="0"/>
              <a:t>A modern operating system has 50 million lines of code or more</a:t>
            </a:r>
          </a:p>
          <a:p>
            <a:r>
              <a:rPr lang="en-US" dirty="0" smtClean="0"/>
              <a:t>Each line can have 1 or more defects.</a:t>
            </a:r>
          </a:p>
          <a:p>
            <a:r>
              <a:rPr lang="en-US" dirty="0" smtClean="0"/>
              <a:t>A 747 has 6 million parts. 3 million of which are fasteners.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You tell me: 50MLOC &gt;= Boeing 747?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is just as hard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Defect </a:t>
            </a:r>
            <a:r>
              <a:rPr lang="en-US" dirty="0" smtClean="0"/>
              <a:t>scope varies</a:t>
            </a:r>
          </a:p>
          <a:p>
            <a:pPr lvl="1"/>
            <a:r>
              <a:rPr lang="en-US" dirty="0" smtClean="0"/>
              <a:t>Line</a:t>
            </a:r>
          </a:p>
          <a:p>
            <a:pPr lvl="1"/>
            <a:r>
              <a:rPr lang="en-US" dirty="0" smtClean="0"/>
              <a:t>Method</a:t>
            </a:r>
          </a:p>
          <a:p>
            <a:pPr lvl="1"/>
            <a:r>
              <a:rPr lang="en-US" dirty="0" smtClean="0"/>
              <a:t>Class</a:t>
            </a:r>
          </a:p>
          <a:p>
            <a:pPr lvl="1"/>
            <a:r>
              <a:rPr lang="en-US" dirty="0" smtClean="0"/>
              <a:t>Thread</a:t>
            </a:r>
          </a:p>
          <a:p>
            <a:pPr lvl="1"/>
            <a:r>
              <a:rPr lang="en-US" dirty="0" smtClean="0"/>
              <a:t>Process</a:t>
            </a:r>
          </a:p>
          <a:p>
            <a:pPr lvl="1"/>
            <a:r>
              <a:rPr lang="en-US" dirty="0" smtClean="0"/>
              <a:t>System</a:t>
            </a:r>
          </a:p>
          <a:p>
            <a:endParaRPr lang="en-US" dirty="0" smtClean="0"/>
          </a:p>
          <a:p>
            <a:r>
              <a:rPr lang="en-US" dirty="0" smtClean="0"/>
              <a:t>Difficult to get complete code coverage</a:t>
            </a:r>
          </a:p>
          <a:p>
            <a:r>
              <a:rPr lang="en-US" dirty="0" smtClean="0"/>
              <a:t>Impractical to get 100% coverage of paths + data</a:t>
            </a:r>
          </a:p>
          <a:p>
            <a:r>
              <a:rPr lang="en-US" dirty="0" smtClean="0"/>
              <a:t>Proving a system is defect free is impossible in the real world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to reduce defects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Understand your specification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Think first – plan and design your code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Mentally step through how your code should work before writing 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Manually inspect each block of code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Test each block as soon as it is testable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Step through complex code with the debugger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Write unit tests to automate your testing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integration tests to test method interactions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System test as soon as it is testable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acceptance tests to demonstrate the system is ready for users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world best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Unit tests on every code change</a:t>
            </a:r>
          </a:p>
          <a:p>
            <a:r>
              <a:rPr lang="en-US" dirty="0" smtClean="0"/>
              <a:t>Unit tests + integration tests on every check-in</a:t>
            </a:r>
          </a:p>
          <a:p>
            <a:r>
              <a:rPr lang="en-US" dirty="0" smtClean="0"/>
              <a:t>Unit tests + integration tests + system tests on every build</a:t>
            </a:r>
          </a:p>
          <a:p>
            <a:r>
              <a:rPr lang="en-US" dirty="0" smtClean="0"/>
              <a:t>Unit tests + integration tests + system tests + acceptance tests on every major milestone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Automation makes the difference between an agile team and a team that can’t hit deadlines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Always automated</a:t>
            </a:r>
          </a:p>
          <a:p>
            <a:r>
              <a:rPr lang="en-US" dirty="0" smtClean="0"/>
              <a:t>Extremely granular</a:t>
            </a:r>
          </a:p>
          <a:p>
            <a:r>
              <a:rPr lang="en-US" dirty="0" smtClean="0"/>
              <a:t>Test each method in isolation if possible</a:t>
            </a:r>
          </a:p>
          <a:p>
            <a:r>
              <a:rPr lang="en-US" dirty="0" smtClean="0"/>
              <a:t>Test the class as a whole if necessary</a:t>
            </a:r>
          </a:p>
          <a:p>
            <a:endParaRPr lang="en-US" dirty="0" smtClean="0"/>
          </a:p>
          <a:p>
            <a:r>
              <a:rPr lang="en-US" dirty="0" err="1" smtClean="0"/>
              <a:t>JUnit</a:t>
            </a:r>
            <a:r>
              <a:rPr lang="en-US" dirty="0" smtClean="0"/>
              <a:t> – Java unit testing framework built into Eclipse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</TotalTime>
  <Words>1579</Words>
  <Application>Microsoft Macintosh PowerPoint</Application>
  <PresentationFormat>On-screen Show (4:3)</PresentationFormat>
  <Paragraphs>240</Paragraphs>
  <Slides>32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Testing and Debugging</vt:lpstr>
      <vt:lpstr>Airline Program</vt:lpstr>
      <vt:lpstr>Why do we test?</vt:lpstr>
      <vt:lpstr>Creating software is hard</vt:lpstr>
      <vt:lpstr>Not convinced?</vt:lpstr>
      <vt:lpstr>Testing is just as hard</vt:lpstr>
      <vt:lpstr>Steps to reduce defects</vt:lpstr>
      <vt:lpstr>Real world best practices</vt:lpstr>
      <vt:lpstr>Unit Testing</vt:lpstr>
      <vt:lpstr>Integration Testing</vt:lpstr>
      <vt:lpstr>System Testing</vt:lpstr>
      <vt:lpstr>Acceptance Testing</vt:lpstr>
      <vt:lpstr>Black and White</vt:lpstr>
      <vt:lpstr>Black and White</vt:lpstr>
      <vt:lpstr>How to make testing easier</vt:lpstr>
      <vt:lpstr>Comment Example</vt:lpstr>
      <vt:lpstr>Comments</vt:lpstr>
      <vt:lpstr>Pre and Post Conditions</vt:lpstr>
      <vt:lpstr>Pre and Post Conditions</vt:lpstr>
      <vt:lpstr>Simplify</vt:lpstr>
      <vt:lpstr>Test Driven Development</vt:lpstr>
      <vt:lpstr>Team Roles</vt:lpstr>
      <vt:lpstr>What should you put in your tests?</vt:lpstr>
      <vt:lpstr>Equivalency Classes and Boundaries</vt:lpstr>
      <vt:lpstr>Example</vt:lpstr>
      <vt:lpstr>Example</vt:lpstr>
      <vt:lpstr>Putting it all together</vt:lpstr>
      <vt:lpstr>Example</vt:lpstr>
      <vt:lpstr>Debugging</vt:lpstr>
      <vt:lpstr>Debugging</vt:lpstr>
      <vt:lpstr>Debugging Tips</vt:lpstr>
      <vt:lpstr>Key Points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and Debugging</dc:title>
  <dc:creator>Jason Taylor</dc:creator>
  <cp:lastModifiedBy>Jason Taylor</cp:lastModifiedBy>
  <cp:revision>4</cp:revision>
  <dcterms:created xsi:type="dcterms:W3CDTF">2009-02-12T17:55:37Z</dcterms:created>
  <dcterms:modified xsi:type="dcterms:W3CDTF">2009-02-12T22:14:54Z</dcterms:modified>
</cp:coreProperties>
</file>